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9" r:id="rId2"/>
    <p:sldId id="554" r:id="rId3"/>
    <p:sldId id="546" r:id="rId4"/>
    <p:sldId id="278" r:id="rId5"/>
    <p:sldId id="555" r:id="rId6"/>
    <p:sldId id="549" r:id="rId7"/>
    <p:sldId id="284" r:id="rId8"/>
    <p:sldId id="285" r:id="rId9"/>
    <p:sldId id="550" r:id="rId10"/>
    <p:sldId id="553" r:id="rId11"/>
    <p:sldId id="288" r:id="rId12"/>
    <p:sldId id="408" r:id="rId13"/>
    <p:sldId id="289" r:id="rId14"/>
    <p:sldId id="290" r:id="rId15"/>
    <p:sldId id="291" r:id="rId16"/>
    <p:sldId id="292" r:id="rId17"/>
    <p:sldId id="294" r:id="rId18"/>
    <p:sldId id="296" r:id="rId19"/>
    <p:sldId id="295" r:id="rId20"/>
    <p:sldId id="297" r:id="rId21"/>
    <p:sldId id="298" r:id="rId22"/>
    <p:sldId id="299" r:id="rId23"/>
    <p:sldId id="300" r:id="rId24"/>
    <p:sldId id="301" r:id="rId25"/>
    <p:sldId id="293" r:id="rId26"/>
    <p:sldId id="552" r:id="rId27"/>
    <p:sldId id="303" r:id="rId28"/>
    <p:sldId id="450" r:id="rId29"/>
    <p:sldId id="451" r:id="rId30"/>
    <p:sldId id="453" r:id="rId31"/>
    <p:sldId id="454" r:id="rId32"/>
    <p:sldId id="455" r:id="rId33"/>
    <p:sldId id="456" r:id="rId34"/>
    <p:sldId id="452" r:id="rId35"/>
    <p:sldId id="457" r:id="rId36"/>
    <p:sldId id="30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1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3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1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57545" cy="3965670"/>
          </a:xfrm>
        </p:spPr>
        <p:txBody>
          <a:bodyPr/>
          <a:lstStyle/>
          <a:p>
            <a:r>
              <a:rPr lang="en-US" sz="2000" dirty="0"/>
              <a:t>Plasticity is typically caused by two modes of deformation in the crystal lattice: slip and twinning</a:t>
            </a:r>
          </a:p>
          <a:p>
            <a:pPr lvl="1"/>
            <a:r>
              <a:rPr lang="en-US" sz="2000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sz="2000" dirty="0"/>
              <a:t>Twinning is the plastic deformation which takes place along two planes due to an applied force</a:t>
            </a:r>
          </a:p>
          <a:p>
            <a:r>
              <a:rPr lang="en-US" sz="2000" dirty="0"/>
              <a:t>Ductility (total elongation), Yield Strength, etc. are dependent upon temperature and composition</a:t>
            </a:r>
          </a:p>
          <a:p>
            <a:r>
              <a:rPr lang="en-US" sz="2000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074" name="Picture 2" descr="What is Plastic Deformation: Definition, Slip and Twinning, Causes">
            <a:extLst>
              <a:ext uri="{FF2B5EF4-FFF2-40B4-BE49-F238E27FC236}">
                <a16:creationId xmlns:a16="http://schemas.microsoft.com/office/drawing/2014/main" id="{E93E5480-AE0B-757C-BA5C-87979BEC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7145" y="1968501"/>
            <a:ext cx="4128624" cy="35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78230"/>
            <a:ext cx="10485156" cy="4247935"/>
          </a:xfrm>
        </p:spPr>
        <p:txBody>
          <a:bodyPr>
            <a:noAutofit/>
          </a:bodyPr>
          <a:lstStyle/>
          <a:p>
            <a:r>
              <a:rPr lang="en-US" sz="1800" dirty="0"/>
              <a:t>The stress in a material is the RESPONSE to an applied load (force) or an applied displacement</a:t>
            </a:r>
          </a:p>
          <a:p>
            <a:r>
              <a:rPr lang="en-US" sz="1800" dirty="0"/>
              <a:t>Uniaxial tension or compression</a:t>
            </a:r>
          </a:p>
          <a:p>
            <a:pPr lvl="1"/>
            <a:r>
              <a:rPr lang="en-US" sz="1800" dirty="0"/>
              <a:t>Only one non-zero stress: </a:t>
            </a:r>
            <a:r>
              <a:rPr lang="en-US" sz="1600" i="1" dirty="0" err="1">
                <a:latin typeface="Times New Roman"/>
                <a:cs typeface="Times New Roman"/>
              </a:rPr>
              <a:t>σ</a:t>
            </a:r>
            <a:r>
              <a:rPr lang="en-US" sz="1600" baseline="-25000" dirty="0" err="1">
                <a:latin typeface="Times New Roman"/>
                <a:cs typeface="Times New Roman"/>
              </a:rPr>
              <a:t>ii</a:t>
            </a:r>
            <a:r>
              <a:rPr lang="en-US" sz="1600" dirty="0">
                <a:latin typeface="Times New Roman"/>
                <a:cs typeface="Times New Roman"/>
              </a:rPr>
              <a:t> (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11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22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33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dirty="0"/>
          </a:p>
          <a:p>
            <a:pPr lvl="1"/>
            <a:r>
              <a:rPr lang="en-US" sz="1800" dirty="0"/>
              <a:t>Tension means positive stress, compression negative</a:t>
            </a:r>
          </a:p>
          <a:p>
            <a:pPr lvl="1"/>
            <a:r>
              <a:rPr lang="en-US" sz="1800" dirty="0"/>
              <a:t>Examples: Cables, tension tests</a:t>
            </a:r>
          </a:p>
          <a:p>
            <a:r>
              <a:rPr lang="en-US" sz="1800" dirty="0"/>
              <a:t>Pure shear</a:t>
            </a:r>
          </a:p>
          <a:p>
            <a:pPr lvl="1"/>
            <a:r>
              <a:rPr lang="en-US" sz="1800" dirty="0"/>
              <a:t>Only one non-zero stress: </a:t>
            </a:r>
            <a:r>
              <a:rPr lang="en-US" sz="1800" dirty="0">
                <a:latin typeface="Times New Roman"/>
                <a:cs typeface="Times New Roman"/>
              </a:rPr>
              <a:t>(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12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13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23</a:t>
            </a:r>
            <a:r>
              <a:rPr lang="en-US" sz="18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1800" dirty="0">
                <a:cs typeface="Times New Roman"/>
              </a:rPr>
              <a:t>Examples: drive shaft</a:t>
            </a:r>
          </a:p>
          <a:p>
            <a:r>
              <a:rPr lang="en-US" sz="1800" dirty="0"/>
              <a:t>Biaxial tension/compression</a:t>
            </a:r>
          </a:p>
          <a:p>
            <a:pPr lvl="1"/>
            <a:r>
              <a:rPr lang="en-US" sz="1800" dirty="0"/>
              <a:t>Two non-zero stress (e.g.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11</a:t>
            </a:r>
            <a:r>
              <a:rPr lang="en-US" sz="1800" dirty="0">
                <a:latin typeface="Times New Roman"/>
                <a:cs typeface="Times New Roman"/>
              </a:rPr>
              <a:t> = 1,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22</a:t>
            </a:r>
            <a:r>
              <a:rPr lang="en-US" sz="1800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sz="1800" dirty="0">
                <a:cs typeface="Times New Roman"/>
              </a:rPr>
              <a:t>Examples: Pressure cylinder or vessel</a:t>
            </a:r>
          </a:p>
          <a:p>
            <a:r>
              <a:rPr lang="en-US" sz="1800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11 </a:t>
            </a:r>
            <a:r>
              <a:rPr lang="en-US" sz="1800" dirty="0">
                <a:latin typeface="Times New Roman"/>
                <a:cs typeface="Times New Roman"/>
              </a:rPr>
              <a:t>=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22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33 </a:t>
            </a:r>
            <a:r>
              <a:rPr lang="en-US" sz="1800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sz="1800" dirty="0"/>
              <a:t>Anything underwater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7503220" y="2284186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Images shows strain as a second order tensor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29" t="-955" r="-824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30057" imgH="393529" progId="Equation.3">
                    <p:embed/>
                  </p:oleObj>
                </mc:Choice>
                <mc:Fallback>
                  <p:oleObj name="Equation" r:id="rId2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50531" imgH="495085" progId="Equation.3">
                    <p:embed/>
                  </p:oleObj>
                </mc:Choice>
                <mc:Fallback>
                  <p:oleObj name="Equation" r:id="rId4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D73E-186B-ACC9-EC7A-3D96A5B5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1811-57AD-BFB1-24B3-F39789A3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Questions/comments on MOOSE?</a:t>
            </a:r>
          </a:p>
          <a:p>
            <a:r>
              <a:rPr lang="en-US" dirty="0"/>
              <a:t>Exam grades:</a:t>
            </a:r>
          </a:p>
          <a:p>
            <a:pPr lvl="1"/>
            <a:r>
              <a:rPr lang="en-US" dirty="0"/>
              <a:t>Average: 84.7, </a:t>
            </a:r>
            <a:r>
              <a:rPr lang="en-US" dirty="0" err="1"/>
              <a:t>Stdev</a:t>
            </a:r>
            <a:r>
              <a:rPr lang="en-US" dirty="0"/>
              <a:t>: 10.4</a:t>
            </a:r>
          </a:p>
          <a:p>
            <a:pPr lvl="1"/>
            <a:r>
              <a:rPr lang="en-US" dirty="0"/>
              <a:t>Curve of 5 points applied to your scores</a:t>
            </a:r>
          </a:p>
          <a:p>
            <a:r>
              <a:rPr lang="en-US" dirty="0"/>
              <a:t>Any questions/comments on grading, let me know and come to office hours</a:t>
            </a:r>
          </a:p>
          <a:p>
            <a:r>
              <a:rPr lang="en-US" dirty="0"/>
              <a:t>Solutions posted on Moodle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4B9-D0D5-EF9E-FD16-9ECB29B7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391" imgH="165028" progId="Equation.3">
                  <p:embed/>
                </p:oleObj>
              </mc:Choice>
              <mc:Fallback>
                <p:oleObj name="Equation" r:id="rId3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350" y="5640699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70"/>
            <a:ext cx="7010400" cy="4655686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properties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49BF-7895-410F-1136-3CC86F24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Mises yield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2D53-0874-01F5-D8BD-99EB5A2F1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6648" cy="3965670"/>
          </a:xfrm>
        </p:spPr>
        <p:txBody>
          <a:bodyPr/>
          <a:lstStyle/>
          <a:p>
            <a:r>
              <a:rPr lang="en-US" sz="2000" dirty="0"/>
              <a:t>The maximum distortion criterion (also von Mises yield criterion) states that yielding of a ductile material begins when the second invariant of deviatoric stress (J2) reaches a critical value</a:t>
            </a:r>
          </a:p>
          <a:p>
            <a:r>
              <a:rPr lang="en-US" sz="2000" dirty="0"/>
              <a:t>A material is said to start yielding when the von Mises stress reaches the yield strength</a:t>
            </a:r>
          </a:p>
          <a:p>
            <a:r>
              <a:rPr lang="en-US" sz="2000" dirty="0"/>
              <a:t>The von Mises stress satisfies the property where two stress states with equal distortion energy have an equal von Mises stress</a:t>
            </a:r>
          </a:p>
          <a:p>
            <a:r>
              <a:rPr lang="en-US" sz="2000" dirty="0"/>
              <a:t>The von Mises stress is used to predict yielding of materials under complex loading from the results of uniaxial tensile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CA8E-9ABA-FE97-43C0-03A48EE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B272-84ED-8CFB-2F0B-03F89571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248" y="2160495"/>
            <a:ext cx="4726152" cy="38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A3889-0D44-54BC-F5B2-C2ABFDAA22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10" y="6068522"/>
            <a:ext cx="5338380" cy="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The plastic behavior has modified the microstructure, and has increases the yield point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C604-4386-4943-9B5F-4D17386A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C496-CDC5-FA47-B04E-529D21FE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Three-part project</a:t>
            </a:r>
          </a:p>
          <a:p>
            <a:r>
              <a:rPr lang="en-US" dirty="0"/>
              <a:t>Will upload input and output files to Moodle</a:t>
            </a:r>
          </a:p>
          <a:p>
            <a:r>
              <a:rPr lang="en-US" dirty="0"/>
              <a:t>Will upload a final written report, max of 10 pages (including figures), times new roman, 12pt, 1.5 space, pdf</a:t>
            </a:r>
          </a:p>
          <a:p>
            <a:r>
              <a:rPr lang="en-US" dirty="0"/>
              <a:t>Due April 23 – last day of classes</a:t>
            </a:r>
          </a:p>
          <a:p>
            <a:r>
              <a:rPr lang="en-US" dirty="0"/>
              <a:t>This is an individual project, but some collaboration is encouraged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29A3-92C6-3F47-920B-435588AB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71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and move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EE3D3-687F-B394-42AD-F0BE2CD3E616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EXbiEopDJ_g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230AA-4BB9-2646-8207-CCF1864747BE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JjWdEj_LjZo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MOOSE Project Part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A53C-B601-344D-BB6C-C144C19C902A}"/>
              </a:ext>
            </a:extLst>
          </p:cNvPr>
          <p:cNvSpPr/>
          <p:nvPr/>
        </p:nvSpPr>
        <p:spPr>
          <a:xfrm>
            <a:off x="6651811" y="2122956"/>
            <a:ext cx="2877672" cy="407894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263C4-2011-2F4C-9640-AC5B4D2FFF98}"/>
              </a:ext>
            </a:extLst>
          </p:cNvPr>
          <p:cNvSpPr/>
          <p:nvPr/>
        </p:nvSpPr>
        <p:spPr>
          <a:xfrm>
            <a:off x="9529483" y="2122956"/>
            <a:ext cx="797858" cy="40789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977BC-41AE-5748-982F-B0B0A7CF4573}"/>
              </a:ext>
            </a:extLst>
          </p:cNvPr>
          <p:cNvSpPr/>
          <p:nvPr/>
        </p:nvSpPr>
        <p:spPr>
          <a:xfrm>
            <a:off x="10327341" y="2122956"/>
            <a:ext cx="797858" cy="40789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/>
          <p:nvPr/>
        </p:nvCxnSpPr>
        <p:spPr>
          <a:xfrm>
            <a:off x="6651811" y="2024343"/>
            <a:ext cx="28776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9529483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327341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6571130" y="2122956"/>
            <a:ext cx="0" cy="4078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5428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pellet dimensions listed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1-D problem, but I want your geometry to be set up in 2-D RZ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Assume reasonable values for material properties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Outer cladding temperature: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Steady-state: LHR = 350 W/cm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 against analytical solution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for centerline temperature vs time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Transient: LHR = 250*EXP(-((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-20)^2)/10)+150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up to t=100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both a constant k and a temperature-dependent 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727037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108142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9906000" y="3845859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7270377" y="16550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085730" y="164175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0.005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9941860" y="1640210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5504329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25179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C97B-AADE-4222-F234-0FEF17AD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7B3E-91B5-9BCE-A970-651089F1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Writeup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5AF8-AC44-2FA3-7F12-411676E99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upload input and output files to Moodle</a:t>
            </a:r>
          </a:p>
          <a:p>
            <a:r>
              <a:rPr lang="en-US" dirty="0"/>
              <a:t>Write up with deliverables from Part 1, choice of materials, mesh, details therein, etc. </a:t>
            </a:r>
          </a:p>
          <a:p>
            <a:r>
              <a:rPr lang="en-US" dirty="0"/>
              <a:t>Part 1 writeup max of 5 pages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F5FAE-AB22-0F19-4F3A-56AD315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89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87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2070</Words>
  <Application>Microsoft Macintosh PowerPoint</Application>
  <PresentationFormat>Widescreen</PresentationFormat>
  <Paragraphs>271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Nimbus Roman No9 L</vt:lpstr>
      <vt:lpstr>Symbol</vt:lpstr>
      <vt:lpstr>Times New Roman</vt:lpstr>
      <vt:lpstr>NCStateU-horizontal-left-logo</vt:lpstr>
      <vt:lpstr>Equation</vt:lpstr>
      <vt:lpstr>Nuclear Fuel Performance</vt:lpstr>
      <vt:lpstr>Housekeeping</vt:lpstr>
      <vt:lpstr>MOOSE Project</vt:lpstr>
      <vt:lpstr>MOOSE Project Part 1</vt:lpstr>
      <vt:lpstr>Part 1 Writeup</vt:lpstr>
      <vt:lpstr>Mechanics</vt:lpstr>
      <vt:lpstr>Solid mechanics</vt:lpstr>
      <vt:lpstr>Ideal springs</vt:lpstr>
      <vt:lpstr>Observed deformation due to a force</vt:lpstr>
      <vt:lpstr>Elasticity</vt:lpstr>
      <vt:lpstr>Plasticity</vt:lpstr>
      <vt:lpstr>Plasticity</vt:lpstr>
      <vt:lpstr>Stress</vt:lpstr>
      <vt:lpstr>Stress as a response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properties for some materials</vt:lpstr>
      <vt:lpstr>Elastic constants are not “constant”</vt:lpstr>
      <vt:lpstr>In actual materials, the stress and the strain change throughout the material </vt:lpstr>
      <vt:lpstr>von Mises yield criterion</vt:lpstr>
      <vt:lpstr>Stress/Strain Regions</vt:lpstr>
      <vt:lpstr>Permanent Strain</vt:lpstr>
      <vt:lpstr>The hardening behavior changes for different materials</vt:lpstr>
      <vt:lpstr>Dislocation motion</vt:lpstr>
      <vt:lpstr>Dislocation are produced and move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69</cp:revision>
  <dcterms:created xsi:type="dcterms:W3CDTF">2020-02-03T20:17:36Z</dcterms:created>
  <dcterms:modified xsi:type="dcterms:W3CDTF">2024-02-06T21:55:14Z</dcterms:modified>
</cp:coreProperties>
</file>